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6" r:id="rId4"/>
    <p:sldId id="258" r:id="rId5"/>
    <p:sldId id="269" r:id="rId6"/>
    <p:sldId id="278" r:id="rId7"/>
    <p:sldId id="267" r:id="rId8"/>
    <p:sldId id="268" r:id="rId9"/>
    <p:sldId id="282" r:id="rId10"/>
    <p:sldId id="280" r:id="rId11"/>
    <p:sldId id="270" r:id="rId12"/>
    <p:sldId id="271" r:id="rId13"/>
    <p:sldId id="279" r:id="rId14"/>
    <p:sldId id="272" r:id="rId15"/>
    <p:sldId id="276" r:id="rId16"/>
    <p:sldId id="275" r:id="rId17"/>
    <p:sldId id="277" r:id="rId18"/>
    <p:sldId id="273" r:id="rId19"/>
    <p:sldId id="283" r:id="rId20"/>
    <p:sldId id="274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1064" y="-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BCE98-0C3E-8D4F-8706-3E5D73310240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C3C38-2A4A-644C-89D2-4380328176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C3C38-2A4A-644C-89D2-4380328176E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634D7-77F4-9E4A-B943-11D5055A83CC}" type="datetimeFigureOut">
              <a:rPr lang="en-US" smtClean="0"/>
              <a:pPr/>
              <a:t>3/11/11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10DC6-53E9-CD41-95A4-AFA1C3C8F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itcombe.sbc.edu/water/participants.html%23lenz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9" y="0"/>
            <a:ext cx="6747933" cy="6691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2800" y="2130425"/>
            <a:ext cx="2565400" cy="1470025"/>
          </a:xfrm>
        </p:spPr>
        <p:txBody>
          <a:bodyPr/>
          <a:lstStyle/>
          <a:p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Terra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350" y="19050"/>
            <a:ext cx="6083300" cy="681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400"/>
            <a:ext cx="8229600" cy="4957763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A </a:t>
            </a:r>
            <a:r>
              <a:rPr lang="pt-BR" dirty="0" smtClean="0">
                <a:solidFill>
                  <a:srgbClr val="FF0000"/>
                </a:solidFill>
              </a:rPr>
              <a:t>superfície da Terra se resfriou </a:t>
            </a:r>
            <a:r>
              <a:rPr lang="pt-BR" dirty="0" smtClean="0"/>
              <a:t>até abaixo de 100 graus Celsius cedo na sua história</a:t>
            </a:r>
          </a:p>
          <a:p>
            <a:pPr lvl="1"/>
            <a:r>
              <a:rPr lang="pt-BR" dirty="0" smtClean="0"/>
              <a:t>A água logo se condensou formando os oceanos.</a:t>
            </a:r>
          </a:p>
          <a:p>
            <a:r>
              <a:rPr lang="pt-BR" dirty="0" smtClean="0"/>
              <a:t>A atual massa de água dos oceanos (10</a:t>
            </a:r>
            <a:r>
              <a:rPr lang="pt-BR" baseline="30000" dirty="0" smtClean="0"/>
              <a:t>21</a:t>
            </a:r>
            <a:r>
              <a:rPr lang="pt-BR" dirty="0" smtClean="0"/>
              <a:t> kg) é a </a:t>
            </a:r>
            <a:r>
              <a:rPr lang="pt-BR" dirty="0" smtClean="0">
                <a:solidFill>
                  <a:srgbClr val="FF0000"/>
                </a:solidFill>
              </a:rPr>
              <a:t>mesma que a da crosta primitiva</a:t>
            </a:r>
            <a:r>
              <a:rPr lang="pt-BR" dirty="0" smtClean="0"/>
              <a:t>, quando a liberação de gases teve início.</a:t>
            </a:r>
          </a:p>
          <a:p>
            <a:r>
              <a:rPr lang="pt-BR" dirty="0" smtClean="0"/>
              <a:t>Pode-se estimar a </a:t>
            </a:r>
            <a:r>
              <a:rPr lang="pt-BR" dirty="0" smtClean="0">
                <a:solidFill>
                  <a:srgbClr val="FF0000"/>
                </a:solidFill>
              </a:rPr>
              <a:t>atual taxa de perda de água </a:t>
            </a:r>
            <a:r>
              <a:rPr lang="pt-BR" dirty="0" smtClean="0"/>
              <a:t>pela Terra calculando a taxa de decomposição de água em hidrogênio e oxigênio.</a:t>
            </a:r>
          </a:p>
          <a:p>
            <a:pPr lvl="1"/>
            <a:r>
              <a:rPr lang="pt-BR" dirty="0" smtClean="0"/>
              <a:t>O hidrogênio é suficientemente leve para migrar para o espaço (</a:t>
            </a:r>
            <a:r>
              <a:rPr lang="pt-BR" dirty="0" err="1" smtClean="0"/>
              <a:t>geocorônio</a:t>
            </a:r>
            <a:r>
              <a:rPr lang="pt-BR" dirty="0" smtClean="0"/>
              <a:t>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6847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perda</a:t>
            </a:r>
            <a:r>
              <a:rPr lang="en-US" dirty="0" smtClean="0"/>
              <a:t> de vapor de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atmosfera</a:t>
            </a:r>
            <a:r>
              <a:rPr lang="en-US" dirty="0" smtClean="0"/>
              <a:t> </a:t>
            </a:r>
            <a:r>
              <a:rPr lang="en-US" dirty="0" err="1" smtClean="0"/>
              <a:t>devido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perda</a:t>
            </a:r>
            <a:r>
              <a:rPr lang="en-US" dirty="0" smtClean="0"/>
              <a:t> de </a:t>
            </a:r>
            <a:r>
              <a:rPr lang="en-US" dirty="0" err="1" smtClean="0"/>
              <a:t>hidrogênio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estimada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5x10</a:t>
            </a:r>
            <a:r>
              <a:rPr lang="en-US" baseline="30000" dirty="0" smtClean="0"/>
              <a:t>8 </a:t>
            </a:r>
            <a:r>
              <a:rPr lang="en-US" dirty="0" smtClean="0"/>
              <a:t>kg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ano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quantidade</a:t>
            </a:r>
            <a:r>
              <a:rPr lang="en-US" dirty="0" smtClean="0"/>
              <a:t> total de </a:t>
            </a:r>
            <a:r>
              <a:rPr lang="en-US" dirty="0" err="1" smtClean="0"/>
              <a:t>água</a:t>
            </a:r>
            <a:r>
              <a:rPr lang="en-US" dirty="0" smtClean="0"/>
              <a:t> total </a:t>
            </a:r>
            <a:r>
              <a:rPr lang="en-US" dirty="0" err="1" smtClean="0"/>
              <a:t>perdida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espaço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portanto</a:t>
            </a:r>
            <a:r>
              <a:rPr lang="en-US" dirty="0" smtClean="0"/>
              <a:t> de 2x10</a:t>
            </a:r>
            <a:r>
              <a:rPr lang="en-US" baseline="30000" dirty="0" smtClean="0"/>
              <a:t>18 </a:t>
            </a:r>
            <a:r>
              <a:rPr lang="en-US" dirty="0" smtClean="0"/>
              <a:t>kg, </a:t>
            </a:r>
            <a:r>
              <a:rPr lang="en-US" dirty="0" err="1" smtClean="0"/>
              <a:t>aproximadamente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0.2 % </a:t>
            </a:r>
            <a:r>
              <a:rPr lang="en-US" dirty="0" err="1" smtClean="0">
                <a:solidFill>
                  <a:srgbClr val="FF0000"/>
                </a:solidFill>
              </a:rPr>
              <a:t>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água</a:t>
            </a:r>
            <a:r>
              <a:rPr lang="en-US" dirty="0" smtClean="0">
                <a:solidFill>
                  <a:srgbClr val="FF0000"/>
                </a:solidFill>
              </a:rPr>
              <a:t> total dos </a:t>
            </a:r>
            <a:r>
              <a:rPr lang="en-US" dirty="0" err="1" smtClean="0">
                <a:solidFill>
                  <a:srgbClr val="FF0000"/>
                </a:solidFill>
              </a:rPr>
              <a:t>oceanos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parte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perdida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reposta</a:t>
            </a:r>
            <a:r>
              <a:rPr lang="en-US" dirty="0" smtClean="0"/>
              <a:t> </a:t>
            </a:r>
            <a:r>
              <a:rPr lang="en-US" dirty="0" err="1" smtClean="0"/>
              <a:t>pelos</a:t>
            </a:r>
            <a:r>
              <a:rPr lang="en-US" dirty="0" smtClean="0"/>
              <a:t> </a:t>
            </a:r>
            <a:r>
              <a:rPr lang="en-US" dirty="0" err="1" smtClean="0"/>
              <a:t>mesmos</a:t>
            </a:r>
            <a:r>
              <a:rPr lang="en-US" dirty="0" smtClean="0"/>
              <a:t> </a:t>
            </a:r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geológicos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formaram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oceanos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Portanto</a:t>
            </a:r>
            <a:r>
              <a:rPr lang="en-US" dirty="0" smtClean="0"/>
              <a:t>, a </a:t>
            </a:r>
            <a:r>
              <a:rPr lang="en-US" dirty="0" err="1" smtClean="0"/>
              <a:t>atual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 dos </a:t>
            </a:r>
            <a:r>
              <a:rPr lang="en-US" dirty="0" err="1" smtClean="0"/>
              <a:t>oceanos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aproximadamente</a:t>
            </a:r>
            <a:r>
              <a:rPr lang="en-US" dirty="0" smtClean="0"/>
              <a:t> a </a:t>
            </a:r>
            <a:r>
              <a:rPr lang="en-US" dirty="0" err="1" smtClean="0"/>
              <a:t>mesma</a:t>
            </a:r>
            <a:r>
              <a:rPr lang="en-US" dirty="0" smtClean="0"/>
              <a:t> de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foram</a:t>
            </a:r>
            <a:r>
              <a:rPr lang="en-US" dirty="0" smtClean="0"/>
              <a:t> </a:t>
            </a:r>
            <a:r>
              <a:rPr lang="en-US" dirty="0" err="1" smtClean="0"/>
              <a:t>formados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Hoje,</a:t>
            </a:r>
            <a:r>
              <a:rPr lang="en-US" dirty="0" smtClean="0">
                <a:solidFill>
                  <a:srgbClr val="FF0000"/>
                </a:solidFill>
              </a:rPr>
              <a:t>70% </a:t>
            </a:r>
            <a:r>
              <a:rPr lang="en-US" dirty="0" err="1" smtClean="0">
                <a:solidFill>
                  <a:srgbClr val="FF0000"/>
                </a:solidFill>
              </a:rPr>
              <a:t>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superfície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</a:t>
            </a:r>
            <a:r>
              <a:rPr lang="en-US" dirty="0" smtClean="0">
                <a:solidFill>
                  <a:srgbClr val="FF0000"/>
                </a:solidFill>
              </a:rPr>
              <a:t> Terra </a:t>
            </a:r>
            <a:r>
              <a:rPr lang="en-US" dirty="0" err="1" smtClean="0">
                <a:solidFill>
                  <a:srgbClr val="FF0000"/>
                </a:solidFill>
              </a:rPr>
              <a:t>são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cobertos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oceanos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3" y="270933"/>
            <a:ext cx="9068922" cy="6349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Distribuição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Terra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Hoje</a:t>
            </a:r>
            <a:r>
              <a:rPr lang="en-US" dirty="0" smtClean="0"/>
              <a:t>, a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distribuída</a:t>
            </a:r>
            <a:r>
              <a:rPr lang="en-US" dirty="0" smtClean="0"/>
              <a:t> entre as </a:t>
            </a:r>
            <a:r>
              <a:rPr lang="en-US" dirty="0" err="1" smtClean="0"/>
              <a:t>seguintes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Oceanos</a:t>
            </a:r>
            <a:r>
              <a:rPr lang="en-US" dirty="0" smtClean="0"/>
              <a:t>, 1.35 x10</a:t>
            </a:r>
            <a:r>
              <a:rPr lang="en-US" baseline="30000" dirty="0" smtClean="0"/>
              <a:t>18 </a:t>
            </a:r>
            <a:r>
              <a:rPr lang="en-US" dirty="0" smtClean="0"/>
              <a:t>metros </a:t>
            </a:r>
            <a:r>
              <a:rPr lang="en-US" dirty="0" err="1" smtClean="0"/>
              <a:t>cúbicos</a:t>
            </a:r>
            <a:r>
              <a:rPr lang="en-US" dirty="0" smtClean="0"/>
              <a:t> (97.3%);</a:t>
            </a:r>
          </a:p>
          <a:p>
            <a:pPr lvl="1"/>
            <a:r>
              <a:rPr lang="en-US" dirty="0" err="1" smtClean="0"/>
              <a:t>Gelo</a:t>
            </a:r>
            <a:r>
              <a:rPr lang="en-US" dirty="0" smtClean="0"/>
              <a:t> polar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geleiras</a:t>
            </a:r>
            <a:r>
              <a:rPr lang="en-US" dirty="0" smtClean="0"/>
              <a:t>, 29x10</a:t>
            </a:r>
            <a:r>
              <a:rPr lang="en-US" baseline="30000" dirty="0" smtClean="0"/>
              <a:t>15 </a:t>
            </a:r>
            <a:r>
              <a:rPr lang="en-US" dirty="0" smtClean="0"/>
              <a:t>metros </a:t>
            </a:r>
            <a:r>
              <a:rPr lang="en-US" dirty="0" err="1" smtClean="0"/>
              <a:t>cúbicos</a:t>
            </a:r>
            <a:r>
              <a:rPr lang="en-US" dirty="0" smtClean="0"/>
              <a:t> (2.1%)</a:t>
            </a:r>
          </a:p>
          <a:p>
            <a:pPr lvl="1"/>
            <a:r>
              <a:rPr lang="en-US" dirty="0" err="1" smtClean="0"/>
              <a:t>Aquíferos</a:t>
            </a:r>
            <a:r>
              <a:rPr lang="en-US" dirty="0" smtClean="0"/>
              <a:t> </a:t>
            </a:r>
            <a:r>
              <a:rPr lang="en-US" dirty="0" err="1" smtClean="0"/>
              <a:t>subterrâneos</a:t>
            </a:r>
            <a:r>
              <a:rPr lang="en-US" dirty="0" smtClean="0"/>
              <a:t> (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doce</a:t>
            </a:r>
            <a:r>
              <a:rPr lang="en-US" dirty="0" smtClean="0"/>
              <a:t>), 8.4x10</a:t>
            </a:r>
            <a:r>
              <a:rPr lang="en-US" baseline="30000" dirty="0" smtClean="0"/>
              <a:t>15 </a:t>
            </a:r>
            <a:r>
              <a:rPr lang="en-US" dirty="0" smtClean="0"/>
              <a:t>metros </a:t>
            </a:r>
            <a:r>
              <a:rPr lang="en-US" dirty="0" err="1" smtClean="0"/>
              <a:t>cúbicos</a:t>
            </a:r>
            <a:r>
              <a:rPr lang="en-US" dirty="0" smtClean="0"/>
              <a:t>  (0.6 %);</a:t>
            </a:r>
          </a:p>
          <a:p>
            <a:pPr lvl="1"/>
            <a:r>
              <a:rPr lang="en-US" dirty="0" smtClean="0"/>
              <a:t>Lagos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rios</a:t>
            </a:r>
            <a:r>
              <a:rPr lang="en-US" dirty="0" smtClean="0"/>
              <a:t>, 0.2x10</a:t>
            </a:r>
            <a:r>
              <a:rPr lang="en-US" baseline="30000" dirty="0" smtClean="0"/>
              <a:t>15 </a:t>
            </a:r>
            <a:r>
              <a:rPr lang="en-US" dirty="0" smtClean="0"/>
              <a:t>metros </a:t>
            </a:r>
            <a:r>
              <a:rPr lang="en-US" dirty="0" err="1" smtClean="0"/>
              <a:t>cúbicos</a:t>
            </a:r>
            <a:r>
              <a:rPr lang="en-US" dirty="0" smtClean="0"/>
              <a:t> (0.01%)</a:t>
            </a:r>
          </a:p>
          <a:p>
            <a:pPr lvl="1"/>
            <a:r>
              <a:rPr lang="en-US" dirty="0" err="1" smtClean="0"/>
              <a:t>Atmosfera</a:t>
            </a:r>
            <a:r>
              <a:rPr lang="en-US" dirty="0" smtClean="0"/>
              <a:t> (vapor de </a:t>
            </a:r>
            <a:r>
              <a:rPr lang="en-US" dirty="0" err="1" smtClean="0"/>
              <a:t>água</a:t>
            </a:r>
            <a:r>
              <a:rPr lang="en-US" dirty="0" smtClean="0"/>
              <a:t>), 0.013x10</a:t>
            </a:r>
            <a:r>
              <a:rPr lang="en-US" baseline="30000" dirty="0" smtClean="0"/>
              <a:t>15 </a:t>
            </a:r>
            <a:r>
              <a:rPr lang="en-US" dirty="0" smtClean="0"/>
              <a:t>metros </a:t>
            </a:r>
            <a:r>
              <a:rPr lang="en-US" dirty="0" err="1" smtClean="0"/>
              <a:t>cúbicos</a:t>
            </a:r>
            <a:r>
              <a:rPr lang="en-US" dirty="0" smtClean="0"/>
              <a:t> (0.001%);</a:t>
            </a:r>
          </a:p>
          <a:p>
            <a:pPr lvl="1"/>
            <a:r>
              <a:rPr lang="en-US" dirty="0" err="1" smtClean="0"/>
              <a:t>Biosfera</a:t>
            </a:r>
            <a:r>
              <a:rPr lang="en-US" dirty="0" smtClean="0"/>
              <a:t>, 0.0006x10</a:t>
            </a:r>
            <a:r>
              <a:rPr lang="en-US" baseline="30000" dirty="0" smtClean="0"/>
              <a:t>15 </a:t>
            </a:r>
            <a:r>
              <a:rPr lang="en-US" dirty="0" smtClean="0"/>
              <a:t>metros </a:t>
            </a:r>
            <a:r>
              <a:rPr lang="en-US" dirty="0" err="1" smtClean="0"/>
              <a:t>cúbicos</a:t>
            </a:r>
            <a:r>
              <a:rPr lang="en-US" dirty="0" smtClean="0"/>
              <a:t> (0.00004%).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565150"/>
            <a:ext cx="8026400" cy="5727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600" y="6400804"/>
            <a:ext cx="800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http://earth.rice.edu/mtpe/hydro/hydrosphere/hot/freshwater/WaterPie-Chart.jpg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1155700"/>
            <a:ext cx="6578600" cy="454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933" y="6062133"/>
            <a:ext cx="6327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ga.water.usgs.gov/edu/graphics/earthwheredistribution.gif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050" y="1155700"/>
            <a:ext cx="6565900" cy="454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69" y="186264"/>
            <a:ext cx="8507631" cy="5549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8778" y="5842009"/>
            <a:ext cx="6906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http://www3.gov.ab.ca/env/water/GWSW/quantity/learn/what/HC_HydroCycle/HC_Images/HC1_distCHART_sm.GIF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30"/>
            <a:ext cx="8229600" cy="1617133"/>
          </a:xfrm>
        </p:spPr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acontece</a:t>
            </a:r>
            <a:r>
              <a:rPr lang="en-US" dirty="0" smtClean="0"/>
              <a:t> se </a:t>
            </a:r>
            <a:r>
              <a:rPr lang="en-US" dirty="0" err="1" smtClean="0"/>
              <a:t>todo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gelo</a:t>
            </a:r>
            <a:r>
              <a:rPr lang="en-US" dirty="0" smtClean="0"/>
              <a:t> polar </a:t>
            </a:r>
            <a:r>
              <a:rPr lang="en-US" dirty="0" err="1" smtClean="0"/>
              <a:t>e</a:t>
            </a:r>
            <a:r>
              <a:rPr lang="en-US" dirty="0" smtClean="0"/>
              <a:t> dos </a:t>
            </a:r>
            <a:r>
              <a:rPr lang="en-US" dirty="0" err="1" smtClean="0"/>
              <a:t>glaciares</a:t>
            </a:r>
            <a:r>
              <a:rPr lang="en-US" dirty="0" smtClean="0"/>
              <a:t> </a:t>
            </a:r>
            <a:r>
              <a:rPr lang="en-US" dirty="0" err="1" smtClean="0"/>
              <a:t>derreter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nível</a:t>
            </a:r>
            <a:r>
              <a:rPr lang="en-US" dirty="0" smtClean="0"/>
              <a:t> dos </a:t>
            </a:r>
            <a:r>
              <a:rPr lang="en-US" dirty="0" err="1" smtClean="0"/>
              <a:t>oceanos</a:t>
            </a:r>
            <a:r>
              <a:rPr lang="en-US" dirty="0" smtClean="0"/>
              <a:t> </a:t>
            </a:r>
            <a:r>
              <a:rPr lang="en-US" dirty="0" err="1" smtClean="0"/>
              <a:t>subirá</a:t>
            </a:r>
            <a:r>
              <a:rPr lang="en-US" dirty="0" smtClean="0"/>
              <a:t> </a:t>
            </a:r>
            <a:r>
              <a:rPr lang="en-US" dirty="0" err="1" smtClean="0"/>
              <a:t>cerca</a:t>
            </a:r>
            <a:r>
              <a:rPr lang="en-US" dirty="0" smtClean="0"/>
              <a:t> de 80 metros.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946" y="1693363"/>
            <a:ext cx="6173461" cy="5103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smtClean="0">
                <a:solidFill>
                  <a:srgbClr val="52AE28"/>
                </a:solidFill>
              </a:rPr>
              <a:t>Quem quer ficar no mesmo lugar não pode parar de correr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Uma </a:t>
            </a:r>
            <a:r>
              <a:rPr lang="en-US" smtClean="0">
                <a:solidFill>
                  <a:srgbClr val="FF0000"/>
                </a:solidFill>
              </a:rPr>
              <a:t>grande vantagem brasileira</a:t>
            </a:r>
            <a:r>
              <a:rPr lang="en-US" smtClean="0"/>
              <a:t>: 20% da água doce do mundo.</a:t>
            </a:r>
          </a:p>
          <a:p>
            <a:r>
              <a:rPr lang="en-US" smtClean="0"/>
              <a:t>É possível dessalinizar a água do mar: hoje, 32 milhões de m</a:t>
            </a:r>
            <a:r>
              <a:rPr lang="en-US" baseline="30000" smtClean="0"/>
              <a:t>3</a:t>
            </a:r>
            <a:r>
              <a:rPr lang="en-US" smtClean="0"/>
              <a:t>/dia (10 x a cidade de SP).</a:t>
            </a:r>
          </a:p>
          <a:p>
            <a:r>
              <a:rPr lang="en-US" smtClean="0"/>
              <a:t> Quanto custa? </a:t>
            </a:r>
          </a:p>
          <a:p>
            <a:pPr lvl="1"/>
            <a:r>
              <a:rPr lang="en-US" smtClean="0"/>
              <a:t>Em uma planta nova, no Kuwait: R$ 0,85/m</a:t>
            </a:r>
            <a:r>
              <a:rPr lang="en-US" baseline="30000" smtClean="0"/>
              <a:t>3</a:t>
            </a:r>
            <a:r>
              <a:rPr lang="en-US" smtClean="0"/>
              <a:t>.</a:t>
            </a:r>
          </a:p>
          <a:p>
            <a:pPr lvl="2"/>
            <a:r>
              <a:rPr lang="en-US" sz="2000" smtClean="0"/>
              <a:t>Custo da água de irrigação na Palestina: R$ 0,60/m</a:t>
            </a:r>
            <a:r>
              <a:rPr lang="en-US" sz="2000" baseline="30000" smtClean="0"/>
              <a:t>3</a:t>
            </a:r>
            <a:endParaRPr lang="en-US" sz="2000" smtClean="0"/>
          </a:p>
          <a:p>
            <a:pPr lvl="1"/>
            <a:r>
              <a:rPr lang="en-US" smtClean="0"/>
              <a:t>Na conta de água em Campinas: R$ 2-3,8/m</a:t>
            </a:r>
            <a:r>
              <a:rPr lang="en-US" baseline="30000" smtClean="0"/>
              <a:t>3</a:t>
            </a:r>
            <a:r>
              <a:rPr lang="en-US" smtClean="0"/>
              <a:t>.</a:t>
            </a:r>
          </a:p>
          <a:p>
            <a:pPr lvl="2"/>
            <a:r>
              <a:rPr lang="en-US" sz="2000" smtClean="0"/>
              <a:t>Água para irrigação (S.Francisco): R$ 0,03/m</a:t>
            </a:r>
            <a:r>
              <a:rPr lang="en-US" sz="2000" baseline="30000" smtClean="0"/>
              <a:t>3</a:t>
            </a:r>
            <a:endParaRPr lang="en-US" sz="2000" smtClean="0"/>
          </a:p>
          <a:p>
            <a:pPr>
              <a:buFontTx/>
              <a:buNone/>
            </a:pPr>
            <a:r>
              <a:rPr lang="en-US" i="1" smtClean="0">
                <a:solidFill>
                  <a:srgbClr val="FF0000"/>
                </a:solidFill>
              </a:rPr>
              <a:t>Até quando vai durar essa nossa vantagem?</a:t>
            </a:r>
          </a:p>
        </p:txBody>
      </p:sp>
    </p:spTree>
  </p:cSld>
  <p:clrMapOvr>
    <a:masterClrMapping/>
  </p:clrMapOvr>
  <p:transition advTm="22706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1490"/>
            <a:ext cx="8229600" cy="6196510"/>
          </a:xfrm>
        </p:spPr>
        <p:txBody>
          <a:bodyPr>
            <a:normAutofit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hidrogênio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formado</a:t>
            </a:r>
            <a:r>
              <a:rPr lang="en-US" dirty="0" smtClean="0"/>
              <a:t> no Big Bang</a:t>
            </a:r>
          </a:p>
          <a:p>
            <a:pPr lvl="1"/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oxigênio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outros</a:t>
            </a:r>
            <a:r>
              <a:rPr lang="en-US" dirty="0" smtClean="0"/>
              <a:t> </a:t>
            </a:r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formado</a:t>
            </a:r>
            <a:r>
              <a:rPr lang="en-US" dirty="0" smtClean="0"/>
              <a:t> </a:t>
            </a:r>
            <a:r>
              <a:rPr lang="en-US" dirty="0" err="1" smtClean="0"/>
              <a:t>pelos</a:t>
            </a:r>
            <a:r>
              <a:rPr lang="en-US" dirty="0" smtClean="0"/>
              <a:t> </a:t>
            </a:r>
            <a:r>
              <a:rPr lang="en-US" dirty="0" err="1" smtClean="0"/>
              <a:t>processos</a:t>
            </a:r>
            <a:r>
              <a:rPr lang="en-US" dirty="0" smtClean="0"/>
              <a:t> de </a:t>
            </a:r>
            <a:r>
              <a:rPr lang="en-US" dirty="0" err="1" smtClean="0"/>
              <a:t>nucleosíntese</a:t>
            </a:r>
            <a:r>
              <a:rPr lang="en-US" dirty="0" smtClean="0"/>
              <a:t> no interior de </a:t>
            </a:r>
            <a:r>
              <a:rPr lang="en-US" dirty="0" err="1" smtClean="0"/>
              <a:t>estrelas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vários</a:t>
            </a:r>
            <a:r>
              <a:rPr lang="en-US" dirty="0" smtClean="0"/>
              <a:t> </a:t>
            </a:r>
            <a:r>
              <a:rPr lang="en-US" dirty="0" err="1" smtClean="0"/>
              <a:t>corpos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r>
              <a:rPr lang="en-US" dirty="0" smtClean="0"/>
              <a:t> solar </a:t>
            </a:r>
            <a:r>
              <a:rPr lang="en-US" dirty="0" err="1" smtClean="0"/>
              <a:t>mas</a:t>
            </a:r>
            <a:r>
              <a:rPr lang="en-US" dirty="0" smtClean="0"/>
              <a:t> </a:t>
            </a:r>
            <a:r>
              <a:rPr lang="en-US" dirty="0" err="1" smtClean="0"/>
              <a:t>nenhum</a:t>
            </a:r>
            <a:r>
              <a:rPr lang="en-US" dirty="0" smtClean="0"/>
              <a:t> </a:t>
            </a:r>
            <a:r>
              <a:rPr lang="en-US" dirty="0" err="1" smtClean="0"/>
              <a:t>outro</a:t>
            </a:r>
            <a:r>
              <a:rPr lang="en-US" dirty="0" smtClean="0"/>
              <a:t> </a:t>
            </a:r>
            <a:r>
              <a:rPr lang="en-US" dirty="0" err="1" smtClean="0"/>
              <a:t>planeta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satélite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r>
              <a:rPr lang="en-US" dirty="0" smtClean="0"/>
              <a:t> solar tem a </a:t>
            </a:r>
            <a:r>
              <a:rPr lang="en-US" dirty="0" err="1" smtClean="0"/>
              <a:t>mesma</a:t>
            </a:r>
            <a:r>
              <a:rPr lang="en-US" dirty="0" smtClean="0"/>
              <a:t> </a:t>
            </a:r>
            <a:r>
              <a:rPr lang="en-US" dirty="0" err="1" smtClean="0"/>
              <a:t>quantidade</a:t>
            </a:r>
            <a:r>
              <a:rPr lang="en-US" dirty="0" smtClean="0"/>
              <a:t> de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líquida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Terra.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9200"/>
            <a:ext cx="8229600" cy="3636963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água</a:t>
            </a:r>
            <a:r>
              <a:rPr lang="en-US" dirty="0" smtClean="0"/>
              <a:t> tem </a:t>
            </a:r>
            <a:r>
              <a:rPr lang="en-US" dirty="0" err="1" smtClean="0"/>
              <a:t>tido</a:t>
            </a:r>
            <a:r>
              <a:rPr lang="en-US" dirty="0" smtClean="0"/>
              <a:t> um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essencial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definição</a:t>
            </a:r>
            <a:r>
              <a:rPr lang="en-US" dirty="0" smtClean="0"/>
              <a:t> do </a:t>
            </a:r>
            <a:r>
              <a:rPr lang="en-US" dirty="0" err="1" smtClean="0"/>
              <a:t>clima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Terra.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Wingdings" charset="2"/>
              <a:buAutoNum type="arabicPlain"/>
            </a:pPr>
            <a:r>
              <a:rPr lang="en-US" dirty="0" err="1" smtClean="0"/>
              <a:t>Escreva</a:t>
            </a:r>
            <a:r>
              <a:rPr lang="en-US" dirty="0" smtClean="0"/>
              <a:t> a </a:t>
            </a:r>
            <a:r>
              <a:rPr lang="en-US" dirty="0" err="1" smtClean="0"/>
              <a:t>equação</a:t>
            </a:r>
            <a:r>
              <a:rPr lang="en-US" dirty="0" smtClean="0"/>
              <a:t> </a:t>
            </a:r>
            <a:r>
              <a:rPr lang="en-US" dirty="0" err="1" smtClean="0"/>
              <a:t>barométrica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mostre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ela</a:t>
            </a:r>
            <a:r>
              <a:rPr lang="en-US" dirty="0" smtClean="0"/>
              <a:t> </a:t>
            </a:r>
            <a:r>
              <a:rPr lang="en-US" dirty="0" err="1" smtClean="0"/>
              <a:t>explica</a:t>
            </a:r>
            <a:r>
              <a:rPr lang="en-US" dirty="0" smtClean="0"/>
              <a:t> a </a:t>
            </a:r>
            <a:r>
              <a:rPr lang="en-US" dirty="0" err="1" smtClean="0"/>
              <a:t>variação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composição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atmosfera</a:t>
            </a:r>
            <a:r>
              <a:rPr lang="en-US" dirty="0" smtClean="0"/>
              <a:t>, com a altitude</a:t>
            </a:r>
            <a:r>
              <a:rPr lang="en-US" dirty="0" smtClean="0"/>
              <a:t>.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err="1" smtClean="0"/>
              <a:t>Construa</a:t>
            </a:r>
            <a:r>
              <a:rPr lang="en-US" dirty="0" smtClean="0"/>
              <a:t> um </a:t>
            </a:r>
            <a:r>
              <a:rPr lang="en-US" dirty="0" err="1" smtClean="0"/>
              <a:t>gr</a:t>
            </a:r>
            <a:r>
              <a:rPr lang="en-US" dirty="0" err="1" smtClean="0"/>
              <a:t>áfico</a:t>
            </a:r>
            <a:r>
              <a:rPr lang="en-US" dirty="0" smtClean="0"/>
              <a:t> </a:t>
            </a:r>
            <a:r>
              <a:rPr lang="en-US" dirty="0" err="1" smtClean="0"/>
              <a:t>mostrando</a:t>
            </a:r>
            <a:r>
              <a:rPr lang="en-US" dirty="0" smtClean="0"/>
              <a:t> as </a:t>
            </a:r>
            <a:r>
              <a:rPr lang="en-US" dirty="0" err="1" smtClean="0"/>
              <a:t>pressões</a:t>
            </a:r>
            <a:r>
              <a:rPr lang="en-US" dirty="0" smtClean="0"/>
              <a:t> </a:t>
            </a:r>
            <a:r>
              <a:rPr lang="en-US" dirty="0" err="1" smtClean="0"/>
              <a:t>parciais</a:t>
            </a:r>
            <a:r>
              <a:rPr lang="en-US" dirty="0" smtClean="0"/>
              <a:t> de </a:t>
            </a:r>
            <a:r>
              <a:rPr lang="en-US" dirty="0" err="1" smtClean="0"/>
              <a:t>oxigênio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de </a:t>
            </a:r>
            <a:r>
              <a:rPr lang="en-US" dirty="0" err="1" smtClean="0"/>
              <a:t>hidrogênio</a:t>
            </a:r>
            <a:r>
              <a:rPr lang="en-US" dirty="0" smtClean="0"/>
              <a:t>,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atmosfera</a:t>
            </a:r>
            <a:r>
              <a:rPr lang="en-US" dirty="0" smtClean="0"/>
              <a:t> </a:t>
            </a:r>
            <a:r>
              <a:rPr lang="en-US" dirty="0" err="1" smtClean="0"/>
              <a:t>terrestre</a:t>
            </a:r>
            <a:r>
              <a:rPr lang="en-US" dirty="0" smtClean="0"/>
              <a:t>, </a:t>
            </a:r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altitude de 50 mil metros. </a:t>
            </a:r>
            <a:r>
              <a:rPr lang="en-US" dirty="0" err="1" smtClean="0"/>
              <a:t>Explicite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suas</a:t>
            </a:r>
            <a:r>
              <a:rPr lang="en-US" dirty="0" smtClean="0"/>
              <a:t> </a:t>
            </a:r>
            <a:r>
              <a:rPr lang="en-US" dirty="0" err="1" smtClean="0"/>
              <a:t>suposições</a:t>
            </a:r>
            <a:r>
              <a:rPr lang="en-US" dirty="0" smtClean="0"/>
              <a:t>.</a:t>
            </a:r>
            <a:endParaRPr lang="en-US" dirty="0" smtClean="0"/>
          </a:p>
          <a:p>
            <a:pPr marL="514350" indent="-514350">
              <a:buFont typeface="Wingdings" charset="2"/>
              <a:buAutoNum type="arabicPlain"/>
            </a:pPr>
            <a:r>
              <a:rPr lang="en-US" dirty="0" err="1" smtClean="0"/>
              <a:t>Faça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estimativa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profundidade</a:t>
            </a:r>
            <a:r>
              <a:rPr lang="en-US" dirty="0" smtClean="0"/>
              <a:t> </a:t>
            </a:r>
            <a:r>
              <a:rPr lang="en-US" u="sng" dirty="0" err="1" smtClean="0"/>
              <a:t>média</a:t>
            </a:r>
            <a:r>
              <a:rPr lang="en-US" dirty="0" smtClean="0"/>
              <a:t> dos </a:t>
            </a:r>
            <a:r>
              <a:rPr lang="en-US" dirty="0" err="1" smtClean="0"/>
              <a:t>oceanos</a:t>
            </a:r>
            <a:r>
              <a:rPr lang="en-US" dirty="0" smtClean="0"/>
              <a:t>.</a:t>
            </a:r>
          </a:p>
          <a:p>
            <a:pPr marL="514350" indent="-514350">
              <a:buFont typeface="Wingdings" charset="2"/>
              <a:buAutoNum type="arabicPlain"/>
            </a:pPr>
            <a:r>
              <a:rPr lang="en-US" dirty="0" err="1" smtClean="0"/>
              <a:t>Qual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a </a:t>
            </a:r>
            <a:r>
              <a:rPr lang="en-US" dirty="0" err="1" smtClean="0"/>
              <a:t>quantidade</a:t>
            </a:r>
            <a:r>
              <a:rPr lang="en-US" dirty="0" smtClean="0"/>
              <a:t> total de </a:t>
            </a:r>
            <a:r>
              <a:rPr lang="en-US" dirty="0" err="1" smtClean="0"/>
              <a:t>sal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oceanos</a:t>
            </a:r>
            <a:r>
              <a:rPr lang="en-US" dirty="0" smtClean="0"/>
              <a:t>?</a:t>
            </a:r>
          </a:p>
          <a:p>
            <a:pPr marL="514350" indent="-514350">
              <a:buFont typeface="Wingdings" charset="2"/>
              <a:buAutoNum type="arabicPlain"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Para </a:t>
            </a:r>
            <a:r>
              <a:rPr lang="en-US" dirty="0" err="1" smtClean="0"/>
              <a:t>consulta</a:t>
            </a:r>
            <a:r>
              <a:rPr lang="en-US" dirty="0" smtClean="0"/>
              <a:t>: </a:t>
            </a:r>
            <a:r>
              <a:rPr lang="en-US" u="sng" dirty="0" smtClean="0">
                <a:hlinkClick r:id="rId2"/>
              </a:rPr>
              <a:t>http://witcombe.sbc.edu/water/physicsearth.html</a:t>
            </a:r>
          </a:p>
          <a:p>
            <a:pPr marL="514350" indent="-514350">
              <a:buFont typeface="Wingdings" charset="2"/>
              <a:buAutoNum type="arabicPlain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93788"/>
            <a:ext cx="8229600" cy="5332375"/>
          </a:xfrm>
        </p:spPr>
        <p:txBody>
          <a:bodyPr>
            <a:normAutofit/>
          </a:bodyPr>
          <a:lstStyle/>
          <a:p>
            <a:r>
              <a:rPr lang="pt-BR" dirty="0" smtClean="0"/>
              <a:t>Uma singularidade da Terra:</a:t>
            </a:r>
          </a:p>
          <a:p>
            <a:pPr lvl="1"/>
            <a:r>
              <a:rPr lang="pt-BR" sz="4000" dirty="0" smtClean="0">
                <a:solidFill>
                  <a:srgbClr val="FF0000"/>
                </a:solidFill>
              </a:rPr>
              <a:t>Contém muita água, no estado líquido, há bilhões de anos. </a:t>
            </a:r>
          </a:p>
          <a:p>
            <a:r>
              <a:rPr lang="pt-BR" dirty="0" smtClean="0"/>
              <a:t>Qual é a razão desse privilégio?</a:t>
            </a:r>
          </a:p>
          <a:p>
            <a:r>
              <a:rPr lang="pt-BR" dirty="0" smtClean="0">
                <a:solidFill>
                  <a:srgbClr val="FF0000"/>
                </a:solidFill>
              </a:rPr>
              <a:t>O que torna a Terra diferente, para que isso tenha ocorrido?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3" y="778934"/>
            <a:ext cx="3081869" cy="577426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Como a Terra </a:t>
            </a:r>
            <a:r>
              <a:rPr lang="en-US" dirty="0" err="1" smtClean="0">
                <a:solidFill>
                  <a:srgbClr val="FF0000"/>
                </a:solidFill>
              </a:rPr>
              <a:t>adquiriu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quantidade</a:t>
            </a:r>
            <a:r>
              <a:rPr lang="en-US" dirty="0" smtClean="0"/>
              <a:t> de </a:t>
            </a:r>
            <a:r>
              <a:rPr lang="en-US" dirty="0" err="1" smtClean="0"/>
              <a:t>água</a:t>
            </a:r>
            <a:r>
              <a:rPr lang="en-US" dirty="0" smtClean="0"/>
              <a:t> </a:t>
            </a:r>
            <a:r>
              <a:rPr lang="en-US" dirty="0" err="1" smtClean="0"/>
              <a:t>tão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Como a Terra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formada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adquirida</a:t>
            </a:r>
            <a:r>
              <a:rPr lang="en-US" dirty="0" smtClean="0"/>
              <a:t> a </a:t>
            </a:r>
            <a:r>
              <a:rPr lang="en-US" dirty="0" err="1" smtClean="0"/>
              <a:t>água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como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ela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foi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mantida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existência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Terra </a:t>
            </a:r>
            <a:r>
              <a:rPr lang="en-US" dirty="0" err="1" smtClean="0"/>
              <a:t>como</a:t>
            </a:r>
            <a:r>
              <a:rPr lang="en-US" dirty="0" smtClean="0"/>
              <a:t> um </a:t>
            </a:r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hospitaleiro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 </a:t>
            </a:r>
            <a:r>
              <a:rPr lang="en-US" dirty="0" err="1" smtClean="0"/>
              <a:t>vida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envolver</a:t>
            </a:r>
            <a:r>
              <a:rPr lang="en-US" dirty="0" smtClean="0"/>
              <a:t> </a:t>
            </a:r>
            <a:r>
              <a:rPr lang="en-US" dirty="0" err="1" smtClean="0"/>
              <a:t>muitos</a:t>
            </a:r>
            <a:r>
              <a:rPr lang="en-US" dirty="0" smtClean="0"/>
              <a:t> </a:t>
            </a:r>
            <a:r>
              <a:rPr lang="en-US" dirty="0" err="1" smtClean="0"/>
              <a:t>fatores</a:t>
            </a:r>
            <a:r>
              <a:rPr lang="en-US" dirty="0" smtClean="0"/>
              <a:t> </a:t>
            </a:r>
            <a:r>
              <a:rPr lang="en-US" dirty="0" err="1" smtClean="0"/>
              <a:t>incomuns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3" y="182037"/>
            <a:ext cx="5689600" cy="65193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0" y="304805"/>
            <a:ext cx="3657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Nuvem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rotação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deforma</a:t>
            </a:r>
            <a:r>
              <a:rPr lang="en-US" dirty="0" smtClean="0">
                <a:solidFill>
                  <a:schemeClr val="bg1"/>
                </a:solidFill>
              </a:rPr>
              <a:t>-se </a:t>
            </a:r>
            <a:r>
              <a:rPr lang="en-US" dirty="0" err="1" smtClean="0">
                <a:solidFill>
                  <a:schemeClr val="bg1"/>
                </a:solidFill>
              </a:rPr>
              <a:t>em</a:t>
            </a:r>
            <a:r>
              <a:rPr lang="en-US" dirty="0" smtClean="0">
                <a:solidFill>
                  <a:schemeClr val="bg1"/>
                </a:solidFill>
              </a:rPr>
              <a:t> um disco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se </a:t>
            </a:r>
            <a:r>
              <a:rPr lang="en-US" dirty="0" err="1" smtClean="0">
                <a:solidFill>
                  <a:schemeClr val="bg1"/>
                </a:solidFill>
              </a:rPr>
              <a:t>condensa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uma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estrela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ejeta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asteróides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planetas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96682" y="6299199"/>
            <a:ext cx="1821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Plano </a:t>
            </a:r>
            <a:r>
              <a:rPr lang="en-US" dirty="0" err="1" smtClean="0">
                <a:solidFill>
                  <a:schemeClr val="bg1"/>
                </a:solidFill>
              </a:rPr>
              <a:t>da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eclíptica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Formação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Terra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Teorias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recentes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duas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etapas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err="1" smtClean="0"/>
              <a:t>Formação</a:t>
            </a:r>
            <a:r>
              <a:rPr lang="en-US" dirty="0" smtClean="0"/>
              <a:t> de </a:t>
            </a:r>
            <a:r>
              <a:rPr lang="en-US" dirty="0" err="1" smtClean="0"/>
              <a:t>asteróides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colapso</a:t>
            </a:r>
            <a:r>
              <a:rPr lang="en-US" dirty="0" smtClean="0"/>
              <a:t> </a:t>
            </a:r>
            <a:r>
              <a:rPr lang="en-US" dirty="0" err="1" smtClean="0"/>
              <a:t>gravitacional</a:t>
            </a:r>
            <a:endParaRPr lang="en-US" dirty="0" smtClean="0"/>
          </a:p>
          <a:p>
            <a:pPr lvl="2"/>
            <a:r>
              <a:rPr lang="en-US" dirty="0" err="1" smtClean="0"/>
              <a:t>Asteróides</a:t>
            </a:r>
            <a:r>
              <a:rPr lang="en-US" dirty="0" smtClean="0"/>
              <a:t> com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até</a:t>
            </a:r>
            <a:r>
              <a:rPr lang="en-US" dirty="0" smtClean="0"/>
              <a:t> 1/500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Terra</a:t>
            </a:r>
          </a:p>
          <a:p>
            <a:pPr lvl="1"/>
            <a:r>
              <a:rPr lang="en-US" dirty="0" err="1" smtClean="0"/>
              <a:t>Colisão</a:t>
            </a:r>
            <a:r>
              <a:rPr lang="en-US" dirty="0" smtClean="0"/>
              <a:t> de </a:t>
            </a:r>
            <a:r>
              <a:rPr lang="en-US" dirty="0" err="1" smtClean="0"/>
              <a:t>asteróides</a:t>
            </a:r>
            <a:r>
              <a:rPr lang="en-US" dirty="0" smtClean="0"/>
              <a:t>, </a:t>
            </a:r>
            <a:r>
              <a:rPr lang="en-US" dirty="0" err="1" smtClean="0"/>
              <a:t>formando</a:t>
            </a:r>
            <a:r>
              <a:rPr lang="en-US" dirty="0" smtClean="0"/>
              <a:t> </a:t>
            </a:r>
            <a:r>
              <a:rPr lang="en-US" dirty="0" err="1" smtClean="0"/>
              <a:t>planetas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chuva</a:t>
            </a:r>
            <a:r>
              <a:rPr lang="en-US" dirty="0" smtClean="0"/>
              <a:t> de </a:t>
            </a:r>
            <a:r>
              <a:rPr lang="en-US" dirty="0" err="1" smtClean="0"/>
              <a:t>asteróides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a Terra </a:t>
            </a:r>
            <a:r>
              <a:rPr lang="en-US" dirty="0" err="1" smtClean="0"/>
              <a:t>gera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quantidades</a:t>
            </a:r>
            <a:r>
              <a:rPr lang="en-US" dirty="0" smtClean="0"/>
              <a:t> de </a:t>
            </a:r>
            <a:r>
              <a:rPr lang="en-US" dirty="0" err="1" smtClean="0"/>
              <a:t>calor</a:t>
            </a:r>
            <a:r>
              <a:rPr lang="en-US" dirty="0" smtClean="0"/>
              <a:t>, </a:t>
            </a:r>
            <a:r>
              <a:rPr lang="en-US" dirty="0" err="1" smtClean="0"/>
              <a:t>facilitando</a:t>
            </a:r>
            <a:r>
              <a:rPr lang="en-US" dirty="0" smtClean="0"/>
              <a:t> a </a:t>
            </a:r>
            <a:r>
              <a:rPr lang="en-US" dirty="0" err="1" smtClean="0">
                <a:solidFill>
                  <a:srgbClr val="FF0000"/>
                </a:solidFill>
              </a:rPr>
              <a:t>migração</a:t>
            </a:r>
            <a:r>
              <a:rPr lang="en-US" dirty="0" smtClean="0">
                <a:solidFill>
                  <a:srgbClr val="FF0000"/>
                </a:solidFill>
              </a:rPr>
              <a:t> dos </a:t>
            </a:r>
            <a:r>
              <a:rPr lang="en-US" dirty="0" err="1" smtClean="0">
                <a:solidFill>
                  <a:srgbClr val="FF0000"/>
                </a:solidFill>
              </a:rPr>
              <a:t>elementos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pesados</a:t>
            </a:r>
            <a:r>
              <a:rPr lang="en-US" dirty="0" smtClean="0"/>
              <a:t> (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ferro</a:t>
            </a:r>
            <a:r>
              <a:rPr lang="en-US" dirty="0" smtClean="0"/>
              <a:t>)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interior do </a:t>
            </a:r>
            <a:r>
              <a:rPr lang="en-US" dirty="0" err="1" smtClean="0"/>
              <a:t>planeta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Quando</a:t>
            </a:r>
            <a:r>
              <a:rPr lang="en-US" dirty="0" smtClean="0"/>
              <a:t> um </a:t>
            </a:r>
            <a:r>
              <a:rPr lang="en-US" dirty="0" err="1" smtClean="0"/>
              <a:t>meteorito</a:t>
            </a:r>
            <a:r>
              <a:rPr lang="en-US" dirty="0" smtClean="0"/>
              <a:t> </a:t>
            </a:r>
            <a:r>
              <a:rPr lang="en-US" dirty="0" err="1" smtClean="0"/>
              <a:t>impacta</a:t>
            </a:r>
            <a:r>
              <a:rPr lang="en-US" dirty="0" smtClean="0"/>
              <a:t> um </a:t>
            </a:r>
            <a:r>
              <a:rPr lang="en-US" dirty="0" err="1" smtClean="0"/>
              <a:t>planeta</a:t>
            </a:r>
            <a:r>
              <a:rPr lang="en-US" dirty="0" smtClean="0"/>
              <a:t>, parte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massa</a:t>
            </a:r>
            <a:r>
              <a:rPr lang="en-US" dirty="0" smtClean="0"/>
              <a:t> </a:t>
            </a:r>
            <a:r>
              <a:rPr lang="en-US" dirty="0" err="1" smtClean="0"/>
              <a:t>adere</a:t>
            </a:r>
            <a:r>
              <a:rPr lang="en-US" dirty="0" smtClean="0"/>
              <a:t> a </a:t>
            </a:r>
            <a:r>
              <a:rPr lang="en-US" dirty="0" err="1" smtClean="0"/>
              <a:t>ele</a:t>
            </a:r>
            <a:r>
              <a:rPr lang="en-US" dirty="0" smtClean="0"/>
              <a:t> (</a:t>
            </a:r>
            <a:r>
              <a:rPr lang="en-US" dirty="0" err="1" smtClean="0"/>
              <a:t>acreção</a:t>
            </a:r>
            <a:r>
              <a:rPr lang="en-US" dirty="0" smtClean="0"/>
              <a:t>, accretion) </a:t>
            </a:r>
            <a:r>
              <a:rPr lang="en-US" dirty="0" err="1" smtClean="0"/>
              <a:t>e</a:t>
            </a:r>
            <a:r>
              <a:rPr lang="en-US" dirty="0" smtClean="0"/>
              <a:t> parte </a:t>
            </a:r>
            <a:r>
              <a:rPr lang="en-US" dirty="0" err="1" smtClean="0"/>
              <a:t>escapa</a:t>
            </a:r>
            <a:r>
              <a:rPr lang="en-US" dirty="0" smtClean="0"/>
              <a:t> de </a:t>
            </a:r>
            <a:r>
              <a:rPr lang="en-US" dirty="0" err="1" smtClean="0"/>
              <a:t>volta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espaço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 parte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escapa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é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formada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elementos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leves</a:t>
            </a:r>
            <a:r>
              <a:rPr lang="en-US" dirty="0" smtClean="0">
                <a:solidFill>
                  <a:srgbClr val="FF0000"/>
                </a:solidFill>
              </a:rPr>
              <a:t> do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 a parte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 forma </a:t>
            </a:r>
            <a:r>
              <a:rPr lang="en-US" dirty="0" err="1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núcleo</a:t>
            </a:r>
            <a:r>
              <a:rPr lang="en-US" dirty="0" smtClean="0">
                <a:solidFill>
                  <a:srgbClr val="FF0000"/>
                </a:solidFill>
              </a:rPr>
              <a:t> do </a:t>
            </a:r>
            <a:r>
              <a:rPr lang="en-US" dirty="0" err="1" smtClean="0">
                <a:solidFill>
                  <a:srgbClr val="FF0000"/>
                </a:solidFill>
              </a:rPr>
              <a:t>planeta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Colisão</a:t>
            </a:r>
            <a:r>
              <a:rPr lang="en-US" dirty="0" smtClean="0"/>
              <a:t>: </a:t>
            </a:r>
            <a:r>
              <a:rPr lang="en-US" dirty="0" err="1" smtClean="0"/>
              <a:t>aumento</a:t>
            </a:r>
            <a:r>
              <a:rPr lang="en-US" dirty="0" smtClean="0"/>
              <a:t> de </a:t>
            </a:r>
            <a:r>
              <a:rPr lang="en-US" dirty="0" err="1" smtClean="0"/>
              <a:t>massa</a:t>
            </a:r>
            <a:r>
              <a:rPr lang="en-US" dirty="0" smtClean="0"/>
              <a:t>, </a:t>
            </a:r>
            <a:r>
              <a:rPr lang="en-US" dirty="0" err="1" smtClean="0"/>
              <a:t>ejeção</a:t>
            </a:r>
            <a:r>
              <a:rPr lang="en-US" dirty="0" smtClean="0"/>
              <a:t> de </a:t>
            </a:r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leves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93" y="1540933"/>
            <a:ext cx="7095067" cy="5321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868"/>
            <a:ext cx="4114800" cy="5994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À </a:t>
            </a:r>
            <a:r>
              <a:rPr lang="en-US" dirty="0" err="1" smtClean="0"/>
              <a:t>medida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Terra </a:t>
            </a:r>
            <a:r>
              <a:rPr lang="en-US" dirty="0" err="1" smtClean="0"/>
              <a:t>cresceu</a:t>
            </a:r>
            <a:r>
              <a:rPr lang="en-US" dirty="0" smtClean="0"/>
              <a:t>, a </a:t>
            </a:r>
            <a:r>
              <a:rPr lang="en-US" dirty="0" err="1" smtClean="0"/>
              <a:t>gravidade</a:t>
            </a:r>
            <a:r>
              <a:rPr lang="en-US" dirty="0" smtClean="0"/>
              <a:t> </a:t>
            </a:r>
            <a:r>
              <a:rPr lang="en-US" dirty="0" err="1" smtClean="0"/>
              <a:t>aumentou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ela</a:t>
            </a:r>
            <a:r>
              <a:rPr lang="en-US" dirty="0" smtClean="0"/>
              <a:t> </a:t>
            </a:r>
            <a:r>
              <a:rPr lang="en-US" dirty="0" err="1" smtClean="0"/>
              <a:t>passou</a:t>
            </a:r>
            <a:r>
              <a:rPr lang="en-US" dirty="0" smtClean="0"/>
              <a:t> a </a:t>
            </a:r>
            <a:r>
              <a:rPr lang="en-US" dirty="0" err="1" smtClean="0"/>
              <a:t>reter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material </a:t>
            </a:r>
            <a:r>
              <a:rPr lang="en-US" dirty="0" err="1" smtClean="0">
                <a:solidFill>
                  <a:srgbClr val="FF0000"/>
                </a:solidFill>
              </a:rPr>
              <a:t>mais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leve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nos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estágios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mais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recentes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sua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formação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formação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Terra </a:t>
            </a:r>
            <a:r>
              <a:rPr lang="en-US" dirty="0" err="1" smtClean="0"/>
              <a:t>levou</a:t>
            </a:r>
            <a:r>
              <a:rPr lang="en-US" dirty="0" smtClean="0"/>
              <a:t> </a:t>
            </a:r>
            <a:r>
              <a:rPr lang="en-US" dirty="0" err="1" smtClean="0"/>
              <a:t>algumas</a:t>
            </a:r>
            <a:r>
              <a:rPr lang="en-US" dirty="0" smtClean="0"/>
              <a:t> </a:t>
            </a:r>
            <a:r>
              <a:rPr lang="en-US" dirty="0" err="1" smtClean="0"/>
              <a:t>centenas</a:t>
            </a:r>
            <a:r>
              <a:rPr lang="en-US" dirty="0" smtClean="0"/>
              <a:t> de </a:t>
            </a:r>
            <a:r>
              <a:rPr lang="en-US" dirty="0" err="1" smtClean="0"/>
              <a:t>milhões</a:t>
            </a:r>
            <a:r>
              <a:rPr lang="en-US" dirty="0" smtClean="0"/>
              <a:t> de </a:t>
            </a:r>
            <a:r>
              <a:rPr lang="en-US" dirty="0" err="1" smtClean="0"/>
              <a:t>anos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ser </a:t>
            </a:r>
            <a:r>
              <a:rPr lang="en-US" dirty="0" err="1" smtClean="0"/>
              <a:t>completada</a:t>
            </a:r>
            <a:r>
              <a:rPr lang="en-US" dirty="0" smtClean="0"/>
              <a:t>, </a:t>
            </a:r>
            <a:r>
              <a:rPr lang="en-US" dirty="0" err="1" smtClean="0"/>
              <a:t>e</a:t>
            </a:r>
            <a:r>
              <a:rPr lang="en-US" dirty="0" smtClean="0"/>
              <a:t> a </a:t>
            </a:r>
            <a:r>
              <a:rPr lang="en-US" dirty="0" err="1" smtClean="0"/>
              <a:t>formação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crosta</a:t>
            </a:r>
            <a:r>
              <a:rPr lang="en-US" dirty="0" smtClean="0"/>
              <a:t> </a:t>
            </a:r>
            <a:r>
              <a:rPr lang="en-US" dirty="0" err="1" smtClean="0"/>
              <a:t>sólida</a:t>
            </a:r>
            <a:r>
              <a:rPr lang="en-US" dirty="0" smtClean="0"/>
              <a:t> </a:t>
            </a:r>
            <a:r>
              <a:rPr lang="en-US" dirty="0" err="1" smtClean="0"/>
              <a:t>ocorreu</a:t>
            </a:r>
            <a:r>
              <a:rPr lang="en-US" dirty="0" smtClean="0"/>
              <a:t> </a:t>
            </a:r>
            <a:r>
              <a:rPr lang="en-US" dirty="0" err="1" smtClean="0"/>
              <a:t>há</a:t>
            </a:r>
            <a:r>
              <a:rPr lang="en-US" dirty="0" smtClean="0"/>
              <a:t> </a:t>
            </a:r>
            <a:r>
              <a:rPr lang="en-US" dirty="0" err="1" smtClean="0"/>
              <a:t>cerca</a:t>
            </a:r>
            <a:r>
              <a:rPr lang="en-US" dirty="0" smtClean="0"/>
              <a:t> de 3,5 </a:t>
            </a:r>
            <a:r>
              <a:rPr lang="en-US" dirty="0" err="1" smtClean="0"/>
              <a:t>bilhões</a:t>
            </a:r>
            <a:r>
              <a:rPr lang="en-US" dirty="0" smtClean="0"/>
              <a:t> de </a:t>
            </a:r>
            <a:r>
              <a:rPr lang="en-US" dirty="0" err="1" smtClean="0"/>
              <a:t>anos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803" y="2004665"/>
            <a:ext cx="4334933" cy="284867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404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Quando</a:t>
            </a:r>
            <a:r>
              <a:rPr lang="en-US" dirty="0" smtClean="0"/>
              <a:t> a Terra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formada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Sol </a:t>
            </a:r>
            <a:r>
              <a:rPr lang="en-US" dirty="0" err="1" smtClean="0"/>
              <a:t>já</a:t>
            </a:r>
            <a:r>
              <a:rPr lang="en-US" dirty="0" smtClean="0"/>
              <a:t> era </a:t>
            </a:r>
            <a:r>
              <a:rPr lang="en-US" dirty="0" err="1" smtClean="0"/>
              <a:t>suficientemente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ocorressem</a:t>
            </a:r>
            <a:r>
              <a:rPr lang="en-US" dirty="0" smtClean="0"/>
              <a:t> </a:t>
            </a:r>
            <a:r>
              <a:rPr lang="en-US" dirty="0" err="1" smtClean="0"/>
              <a:t>reações</a:t>
            </a:r>
            <a:r>
              <a:rPr lang="en-US" dirty="0" smtClean="0"/>
              <a:t> de </a:t>
            </a:r>
            <a:r>
              <a:rPr lang="en-US" dirty="0" err="1" smtClean="0"/>
              <a:t>fusão</a:t>
            </a:r>
            <a:r>
              <a:rPr lang="en-US" dirty="0" smtClean="0"/>
              <a:t> nuclear </a:t>
            </a:r>
            <a:r>
              <a:rPr lang="en-US" dirty="0" err="1" smtClean="0"/>
              <a:t>na</a:t>
            </a:r>
            <a:r>
              <a:rPr lang="en-US" dirty="0" smtClean="0"/>
              <a:t> forma de </a:t>
            </a:r>
            <a:r>
              <a:rPr lang="en-US" dirty="0" err="1" smtClean="0"/>
              <a:t>cuspidas</a:t>
            </a:r>
            <a:r>
              <a:rPr lang="en-US" dirty="0" smtClean="0"/>
              <a:t> ("sputtering").</a:t>
            </a:r>
          </a:p>
          <a:p>
            <a:r>
              <a:rPr lang="en-US" dirty="0" err="1" smtClean="0"/>
              <a:t>Nessa</a:t>
            </a:r>
            <a:r>
              <a:rPr lang="en-US" dirty="0" smtClean="0"/>
              <a:t> </a:t>
            </a:r>
            <a:r>
              <a:rPr lang="en-US" dirty="0" err="1" smtClean="0"/>
              <a:t>altura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 Terra </a:t>
            </a:r>
            <a:r>
              <a:rPr lang="en-US" dirty="0" err="1" smtClean="0">
                <a:solidFill>
                  <a:srgbClr val="FF0000"/>
                </a:solidFill>
              </a:rPr>
              <a:t>não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tinha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atmosfera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, se </a:t>
            </a:r>
            <a:r>
              <a:rPr lang="en-US" dirty="0" err="1" smtClean="0"/>
              <a:t>tivesse</a:t>
            </a:r>
            <a:r>
              <a:rPr lang="en-US" dirty="0" smtClean="0"/>
              <a:t>,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seria</a:t>
            </a:r>
            <a:r>
              <a:rPr lang="en-US" dirty="0" smtClean="0"/>
              <a:t> </a:t>
            </a:r>
            <a:r>
              <a:rPr lang="en-US" dirty="0" err="1" smtClean="0"/>
              <a:t>destruída</a:t>
            </a:r>
            <a:r>
              <a:rPr lang="en-US" dirty="0" smtClean="0"/>
              <a:t> </a:t>
            </a:r>
            <a:r>
              <a:rPr lang="en-US" dirty="0" err="1" smtClean="0"/>
              <a:t>pelos</a:t>
            </a:r>
            <a:r>
              <a:rPr lang="en-US" dirty="0" smtClean="0"/>
              <a:t> </a:t>
            </a:r>
            <a:r>
              <a:rPr lang="en-US" dirty="0" err="1" smtClean="0"/>
              <a:t>jatos</a:t>
            </a:r>
            <a:r>
              <a:rPr lang="en-US" dirty="0" smtClean="0"/>
              <a:t> de </a:t>
            </a:r>
            <a:r>
              <a:rPr lang="en-US" dirty="0" err="1" smtClean="0"/>
              <a:t>matéria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radiação</a:t>
            </a:r>
            <a:r>
              <a:rPr lang="en-US" dirty="0" smtClean="0"/>
              <a:t> </a:t>
            </a:r>
            <a:r>
              <a:rPr lang="en-US" dirty="0" err="1" smtClean="0"/>
              <a:t>emitidos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Sol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primeira</a:t>
            </a:r>
            <a:r>
              <a:rPr lang="en-US" dirty="0" smtClean="0"/>
              <a:t> </a:t>
            </a:r>
            <a:r>
              <a:rPr lang="en-US" dirty="0" err="1" smtClean="0"/>
              <a:t>atmosfera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formada</a:t>
            </a:r>
            <a:r>
              <a:rPr lang="en-US" dirty="0" smtClean="0"/>
              <a:t> com gases </a:t>
            </a:r>
            <a:r>
              <a:rPr lang="en-US" dirty="0" err="1" smtClean="0"/>
              <a:t>liberados</a:t>
            </a:r>
            <a:r>
              <a:rPr lang="en-US" dirty="0" smtClean="0"/>
              <a:t> do interior do </a:t>
            </a:r>
            <a:r>
              <a:rPr lang="en-US" dirty="0" err="1" smtClean="0"/>
              <a:t>planeta</a:t>
            </a:r>
            <a:r>
              <a:rPr lang="en-US" dirty="0" smtClean="0"/>
              <a:t> (</a:t>
            </a:r>
            <a:r>
              <a:rPr lang="en-US" dirty="0" err="1" smtClean="0"/>
              <a:t>degasagem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"degassing"). </a:t>
            </a:r>
          </a:p>
          <a:p>
            <a:r>
              <a:rPr lang="pt-BR" dirty="0" smtClean="0"/>
              <a:t>A </a:t>
            </a:r>
            <a:r>
              <a:rPr lang="pt-BR" dirty="0" err="1" smtClean="0">
                <a:solidFill>
                  <a:srgbClr val="FF0000"/>
                </a:solidFill>
              </a:rPr>
              <a:t>degasagem</a:t>
            </a:r>
            <a:r>
              <a:rPr lang="pt-BR" dirty="0" smtClean="0">
                <a:solidFill>
                  <a:srgbClr val="FF0000"/>
                </a:solidFill>
              </a:rPr>
              <a:t> do interior da Terra </a:t>
            </a:r>
            <a:r>
              <a:rPr lang="pt-BR" dirty="0" smtClean="0"/>
              <a:t>produziu, durante cerca de 100 milhões de anos, material suficiente para formar os oceanos e a atmosfera.</a:t>
            </a:r>
          </a:p>
          <a:p>
            <a:r>
              <a:rPr lang="pt-BR" dirty="0" smtClean="0"/>
              <a:t>Essa atmosfera primitiva era formada por </a:t>
            </a:r>
            <a:r>
              <a:rPr lang="pt-BR" dirty="0" smtClean="0">
                <a:solidFill>
                  <a:srgbClr val="FF0000"/>
                </a:solidFill>
              </a:rPr>
              <a:t>amônia, metano e gás carbônico</a:t>
            </a:r>
            <a:r>
              <a:rPr lang="pt-BR" dirty="0" smtClean="0"/>
              <a:t>, retidos junto à Terra pela gravidade. 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Terra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perdeu</a:t>
            </a:r>
            <a:r>
              <a:rPr lang="en-US" dirty="0" smtClean="0"/>
              <a:t> a </a:t>
            </a:r>
            <a:r>
              <a:rPr lang="en-US" dirty="0" err="1" smtClean="0"/>
              <a:t>água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dirty="0" err="1" smtClean="0">
                <a:solidFill>
                  <a:srgbClr val="FF0000"/>
                </a:solidFill>
              </a:rPr>
              <a:t>natureza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atmosfera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mudou</a:t>
            </a:r>
            <a:r>
              <a:rPr lang="en-US" dirty="0" smtClean="0"/>
              <a:t>, com a </a:t>
            </a:r>
            <a:r>
              <a:rPr lang="en-US" dirty="0" err="1" smtClean="0"/>
              <a:t>evolução</a:t>
            </a:r>
            <a:r>
              <a:rPr lang="en-US" dirty="0" smtClean="0"/>
              <a:t> das </a:t>
            </a:r>
            <a:r>
              <a:rPr lang="en-US" dirty="0" err="1" smtClean="0"/>
              <a:t>espécies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Algas</a:t>
            </a:r>
            <a:r>
              <a:rPr lang="en-US" dirty="0" smtClean="0"/>
              <a:t> </a:t>
            </a:r>
            <a:r>
              <a:rPr lang="en-US" dirty="0" err="1" smtClean="0"/>
              <a:t>produziram</a:t>
            </a:r>
            <a:r>
              <a:rPr lang="en-US" dirty="0" smtClean="0"/>
              <a:t> </a:t>
            </a:r>
            <a:r>
              <a:rPr lang="en-US" dirty="0" err="1" smtClean="0"/>
              <a:t>oxigênio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consumiram</a:t>
            </a:r>
            <a:r>
              <a:rPr lang="en-US" dirty="0" smtClean="0"/>
              <a:t> </a:t>
            </a:r>
            <a:r>
              <a:rPr lang="en-US" dirty="0" err="1" smtClean="0"/>
              <a:t>amônia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dirty="0" smtClean="0"/>
              <a:t> </a:t>
            </a:r>
            <a:r>
              <a:rPr lang="en-US" dirty="0" err="1" smtClean="0"/>
              <a:t>metano</a:t>
            </a:r>
            <a:r>
              <a:rPr lang="en-US" dirty="0" smtClean="0"/>
              <a:t>, gases de </a:t>
            </a:r>
            <a:r>
              <a:rPr lang="en-US" dirty="0" err="1" smtClean="0"/>
              <a:t>estufa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mesmo</a:t>
            </a:r>
            <a:r>
              <a:rPr lang="en-US" dirty="0" smtClean="0"/>
              <a:t> tempo, a </a:t>
            </a:r>
            <a:r>
              <a:rPr lang="en-US" dirty="0" err="1" smtClean="0"/>
              <a:t>luminosidade</a:t>
            </a:r>
            <a:r>
              <a:rPr lang="en-US" dirty="0" smtClean="0"/>
              <a:t> do Sol </a:t>
            </a:r>
            <a:r>
              <a:rPr lang="en-US" dirty="0" err="1" smtClean="0"/>
              <a:t>aumentou</a:t>
            </a:r>
            <a:r>
              <a:rPr lang="en-US" dirty="0" smtClean="0"/>
              <a:t> de </a:t>
            </a:r>
            <a:r>
              <a:rPr lang="en-US" dirty="0" err="1" smtClean="0"/>
              <a:t>cerca</a:t>
            </a:r>
            <a:r>
              <a:rPr lang="en-US" dirty="0" smtClean="0"/>
              <a:t> de 25%.</a:t>
            </a:r>
          </a:p>
          <a:p>
            <a:r>
              <a:rPr lang="en-US" dirty="0" smtClean="0"/>
              <a:t>Se a </a:t>
            </a:r>
            <a:r>
              <a:rPr lang="en-US" dirty="0" err="1" smtClean="0"/>
              <a:t>atmosfera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houvesse</a:t>
            </a:r>
            <a:r>
              <a:rPr lang="en-US" dirty="0" smtClean="0"/>
              <a:t> </a:t>
            </a:r>
            <a:r>
              <a:rPr lang="en-US" dirty="0" err="1" smtClean="0"/>
              <a:t>mudado</a:t>
            </a:r>
            <a:r>
              <a:rPr lang="en-US" dirty="0" smtClean="0"/>
              <a:t>,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oceanos</a:t>
            </a:r>
            <a:r>
              <a:rPr lang="en-US" dirty="0" smtClean="0"/>
              <a:t> </a:t>
            </a:r>
            <a:r>
              <a:rPr lang="en-US" dirty="0" err="1" smtClean="0"/>
              <a:t>teriam</a:t>
            </a:r>
            <a:r>
              <a:rPr lang="en-US" dirty="0" smtClean="0"/>
              <a:t> </a:t>
            </a:r>
            <a:r>
              <a:rPr lang="en-US" dirty="0" err="1" smtClean="0"/>
              <a:t>entrado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ebulição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outro</a:t>
            </a:r>
            <a:r>
              <a:rPr lang="en-US" dirty="0" smtClean="0"/>
              <a:t> </a:t>
            </a:r>
            <a:r>
              <a:rPr lang="en-US" dirty="0" err="1" smtClean="0"/>
              <a:t>lado</a:t>
            </a:r>
            <a:r>
              <a:rPr lang="en-US" dirty="0" smtClean="0"/>
              <a:t>,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resfriamento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Terra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causar</a:t>
            </a:r>
            <a:r>
              <a:rPr lang="en-US" dirty="0" smtClean="0"/>
              <a:t>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congelamento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água</a:t>
            </a:r>
            <a:r>
              <a:rPr lang="en-US" dirty="0" smtClean="0"/>
              <a:t>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2355</TotalTime>
  <Words>1111</Words>
  <Application>Microsoft Macintosh PowerPoint</Application>
  <PresentationFormat>On-screen Show (4:3)</PresentationFormat>
  <Paragraphs>77</Paragraphs>
  <Slides>21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Água na Terra</vt:lpstr>
      <vt:lpstr>Slide 2</vt:lpstr>
      <vt:lpstr>Slide 3</vt:lpstr>
      <vt:lpstr>Slide 4</vt:lpstr>
      <vt:lpstr>Formação da Terra</vt:lpstr>
      <vt:lpstr>Colisão: aumento de massa, ejeção de elementos mais leves</vt:lpstr>
      <vt:lpstr>Slide 7</vt:lpstr>
      <vt:lpstr>Slide 8</vt:lpstr>
      <vt:lpstr>Por que a Terra não perdeu a água?</vt:lpstr>
      <vt:lpstr>Slide 10</vt:lpstr>
      <vt:lpstr>Slide 11</vt:lpstr>
      <vt:lpstr>Slide 12</vt:lpstr>
      <vt:lpstr>Slide 13</vt:lpstr>
      <vt:lpstr>Distribuição da água na Terra</vt:lpstr>
      <vt:lpstr>Slide 15</vt:lpstr>
      <vt:lpstr>Slide 16</vt:lpstr>
      <vt:lpstr>Slide 17</vt:lpstr>
      <vt:lpstr>Slide 18</vt:lpstr>
      <vt:lpstr>Quem quer ficar no mesmo lugar não pode parar de correr</vt:lpstr>
      <vt:lpstr>Slide 20</vt:lpstr>
      <vt:lpstr>Exercícios</vt:lpstr>
    </vt:vector>
  </TitlesOfParts>
  <Company>Unicamp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Água na Terra</dc:title>
  <dc:creator>Fernando Galembeck</dc:creator>
  <cp:lastModifiedBy>Fernando Galembeck</cp:lastModifiedBy>
  <cp:revision>13</cp:revision>
  <dcterms:created xsi:type="dcterms:W3CDTF">2011-03-11T12:35:15Z</dcterms:created>
  <dcterms:modified xsi:type="dcterms:W3CDTF">2011-03-11T12:39:27Z</dcterms:modified>
</cp:coreProperties>
</file>